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handoutMasterIdLst>
    <p:handoutMasterId r:id="rId24"/>
  </p:handoutMasterIdLst>
  <p:sldIdLst>
    <p:sldId id="270" r:id="rId3"/>
    <p:sldId id="272" r:id="rId4"/>
    <p:sldId id="274" r:id="rId5"/>
    <p:sldId id="343" r:id="rId6"/>
    <p:sldId id="342" r:id="rId7"/>
    <p:sldId id="295" r:id="rId8"/>
    <p:sldId id="331" r:id="rId9"/>
    <p:sldId id="332" r:id="rId10"/>
    <p:sldId id="333" r:id="rId11"/>
    <p:sldId id="285" r:id="rId12"/>
    <p:sldId id="334" r:id="rId13"/>
    <p:sldId id="335" r:id="rId14"/>
    <p:sldId id="323" r:id="rId15"/>
    <p:sldId id="336" r:id="rId16"/>
    <p:sldId id="301" r:id="rId17"/>
    <p:sldId id="337" r:id="rId18"/>
    <p:sldId id="338" r:id="rId19"/>
    <p:sldId id="339" r:id="rId20"/>
    <p:sldId id="340" r:id="rId21"/>
    <p:sldId id="344" r:id="rId2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665" autoAdjust="0"/>
  </p:normalViewPr>
  <p:slideViewPr>
    <p:cSldViewPr>
      <p:cViewPr varScale="1">
        <p:scale>
          <a:sx n="82" d="100"/>
          <a:sy n="82" d="100"/>
        </p:scale>
        <p:origin x="-1116" y="-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1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513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745" y="0"/>
            <a:ext cx="4029511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74325-B83E-4B96-BF94-54F29322AAC0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513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745" y="6658444"/>
            <a:ext cx="4029511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045EC-D979-494A-8FA7-AA07189DE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207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1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9562386-B823-4D72-9E78-F9FF87B7E712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03612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C4DC0D4-C174-4F4E-8F52-228E25CE30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17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5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7" indent="-2285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8" indent="-2285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59" indent="-2285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50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40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32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22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E02046-71D8-41A9-9265-7E45FC6002BA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52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Here is a display of</a:t>
            </a:r>
            <a:r>
              <a:rPr lang="en-US" b="1" baseline="0" dirty="0" smtClean="0"/>
              <a:t> our 8 step CIP Process Loop. </a:t>
            </a:r>
          </a:p>
          <a:p>
            <a:endParaRPr lang="en-US" dirty="0" smtClean="0"/>
          </a:p>
          <a:p>
            <a:r>
              <a:rPr lang="en-US" dirty="0" smtClean="0"/>
              <a:t>Some exciting news, is that the</a:t>
            </a:r>
            <a:r>
              <a:rPr lang="en-US" baseline="0" dirty="0" smtClean="0"/>
              <a:t> loop</a:t>
            </a:r>
            <a:r>
              <a:rPr lang="en-US" dirty="0" smtClean="0"/>
              <a:t> been updated this</a:t>
            </a:r>
            <a:r>
              <a:rPr lang="en-US" baseline="0" dirty="0" smtClean="0"/>
              <a:t> year to include the MoreSeats Community Engagement timeline.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0DDF9-9084-7743-A440-6CE850BF65C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499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Here is a display of</a:t>
            </a:r>
            <a:r>
              <a:rPr lang="en-US" b="1" baseline="0" dirty="0" smtClean="0"/>
              <a:t> our 8 step CIP Process Loop. </a:t>
            </a:r>
          </a:p>
          <a:p>
            <a:endParaRPr lang="en-US" dirty="0" smtClean="0"/>
          </a:p>
          <a:p>
            <a:r>
              <a:rPr lang="en-US" dirty="0" smtClean="0"/>
              <a:t>Some exciting news, is that the</a:t>
            </a:r>
            <a:r>
              <a:rPr lang="en-US" baseline="0" dirty="0" smtClean="0"/>
              <a:t> loop</a:t>
            </a:r>
            <a:r>
              <a:rPr lang="en-US" dirty="0" smtClean="0"/>
              <a:t> been updated this</a:t>
            </a:r>
            <a:r>
              <a:rPr lang="en-US" baseline="0" dirty="0" smtClean="0"/>
              <a:t> year to include the MoreSeats Community Engagement timeline.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0DDF9-9084-7743-A440-6CE850BF65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1279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Here is a display of</a:t>
            </a:r>
            <a:r>
              <a:rPr lang="en-US" b="1" baseline="0" dirty="0" smtClean="0"/>
              <a:t> our 8 step CIP Process Loop. </a:t>
            </a:r>
          </a:p>
          <a:p>
            <a:endParaRPr lang="en-US" dirty="0" smtClean="0"/>
          </a:p>
          <a:p>
            <a:r>
              <a:rPr lang="en-US" dirty="0" smtClean="0"/>
              <a:t>Some exciting news, is that the</a:t>
            </a:r>
            <a:r>
              <a:rPr lang="en-US" baseline="0" dirty="0" smtClean="0"/>
              <a:t> loop</a:t>
            </a:r>
            <a:r>
              <a:rPr lang="en-US" dirty="0" smtClean="0"/>
              <a:t> been updated this</a:t>
            </a:r>
            <a:r>
              <a:rPr lang="en-US" baseline="0" dirty="0" smtClean="0"/>
              <a:t> year to include the MoreSeats Community Engagement timeline.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0DDF9-9084-7743-A440-6CE850BF65C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39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5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7" indent="-2285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8" indent="-2285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59" indent="-2285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50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40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32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22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E02046-71D8-41A9-9265-7E45FC6002BA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59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8448"/>
            <a:ext cx="7772400" cy="147002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8244"/>
            <a:ext cx="6400800" cy="1046485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56515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6A7F-7FC3-41DB-8E12-EF3A76142DC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1C69-7EBA-4F6C-9173-05D7E16A38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6372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2309"/>
            <a:ext cx="2057400" cy="497385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2309"/>
            <a:ext cx="6019800" cy="49738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F07FA-FAF3-452A-92B0-2901D4D2D84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D89C5-C873-4683-998F-D21F77B7EC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9413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35C2-AB5A-4D78-B5C1-5CD3031FD812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9823-3B6B-4502-A600-4EA0837C1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965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DACF-1885-43CF-BBA9-A33A427EDBB7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406E-A6DF-4000-BF0A-86051C6677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485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5BCA-D217-4984-8943-3AAE68CF1374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5EF9D-1B2B-4949-A85F-F42B8299A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2422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4CE0-5C47-4B89-9AAB-AF5567A856C6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102B-6419-42DE-B254-45993C2A6D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597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B234F-65BC-4D80-B840-D269D93EE85D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E40EA-146E-4458-A9BC-11B2A8D85E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514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045E-6128-4925-BC43-EB18755014BF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D6B09-FC16-49C8-80C6-CA2FEADE5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08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719D6-9F2A-4C97-9F4E-9988002D8F3F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84DA9-111A-4681-99E3-CACDF89567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0959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AA4D-947D-43D4-9A25-F44025BA6904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B2BD-1DE3-46E1-90A7-FC12DA002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397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457200" y="6686550"/>
            <a:ext cx="6864350" cy="0"/>
          </a:xfrm>
          <a:prstGeom prst="line">
            <a:avLst/>
          </a:prstGeom>
          <a:ln>
            <a:solidFill>
              <a:srgbClr val="FFD16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63343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7517-6411-4A42-A131-940174A77D2F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29660-83DE-4871-A0E2-B79D21D7A8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6244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E21F-C8C4-4BA7-B4F6-B278B8B99E55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2D1AE-C10F-4725-82A7-1DA5F4C32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057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9F6A-7A95-4E44-91A6-F4322D43F775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9172-D9E8-45FD-A73B-B5F19BB246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98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o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9" t="11560" r="3783" b="11864"/>
          <a:stretch>
            <a:fillRect/>
          </a:stretch>
        </p:blipFill>
        <p:spPr bwMode="auto">
          <a:xfrm>
            <a:off x="457200" y="6127750"/>
            <a:ext cx="22669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A8B1-15B7-406E-ABBB-26671A097B8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201464-978E-419C-ABFC-276B91B874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2697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o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9" t="11560" r="3783" b="11864"/>
          <a:stretch>
            <a:fillRect/>
          </a:stretch>
        </p:blipFill>
        <p:spPr bwMode="auto">
          <a:xfrm>
            <a:off x="457200" y="6127750"/>
            <a:ext cx="22669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9900-DD90-4D11-921A-275164CB252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28AE40-4CDE-4FD3-99BD-DA434FD08A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1796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RE Seats for Students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225" y="6345238"/>
            <a:ext cx="15684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57200" y="6686550"/>
            <a:ext cx="6864350" cy="0"/>
          </a:xfrm>
          <a:prstGeom prst="line">
            <a:avLst/>
          </a:prstGeom>
          <a:ln>
            <a:solidFill>
              <a:srgbClr val="FFD16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3016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5D9D-82BC-47E4-8574-87C4679D6A9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4E57-175D-4769-A1DA-15E5C8744C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7348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3A7A1-C595-4EC2-92E2-7E487CC783C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E9A-D0BC-433C-A657-866392664D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730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68"/>
            <a:ext cx="3008313" cy="9262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52309"/>
            <a:ext cx="5111750" cy="49738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52310"/>
            <a:ext cx="3008313" cy="49738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BC34C-2533-4BE6-8DF9-6F081A0A648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293E-3E83-4438-9E03-B1D28F4F32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4949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93517"/>
            <a:ext cx="8229600" cy="363405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88BE-0DB3-40DA-8536-1EBE3661DBA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4C1F-1D5F-46FB-A3A9-B5BB485BF0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1540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6789738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2550"/>
            <a:ext cx="8499475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47BA968-A241-4E7D-9FAA-9B3DD7BC3A83}" type="datetime1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67F5AB2-5D03-49C6-AB05-8EB7B11AFBFF}" type="slidenum">
              <a:rPr lang="en-US" altLang="en-US"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67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955B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FCA22"/>
        </a:buClr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2B4FE-0A45-40F6-A0CA-EE2A0A5B84DF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7D46BC-0A55-42E9-9194-B7F3C1965D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510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47133" y="2654300"/>
            <a:ext cx="8441267" cy="1316038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C</a:t>
            </a:r>
            <a:r>
              <a:rPr lang="en-US" altLang="en-US" sz="3600" dirty="0" smtClean="0"/>
              <a:t>ommunity Engagement</a:t>
            </a:r>
            <a:br>
              <a:rPr lang="en-US" altLang="en-US" sz="3600" dirty="0" smtClean="0"/>
            </a:br>
            <a:r>
              <a:rPr lang="en-US" altLang="en-US" sz="3600" dirty="0" smtClean="0"/>
              <a:t>in the Budget Process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2400" dirty="0"/>
          </a:p>
        </p:txBody>
      </p:sp>
      <p:sp>
        <p:nvSpPr>
          <p:cNvPr id="16385" name="Subtitle 2"/>
          <p:cNvSpPr>
            <a:spLocks noGrp="1"/>
          </p:cNvSpPr>
          <p:nvPr>
            <p:ph type="subTitle" idx="1"/>
          </p:nvPr>
        </p:nvSpPr>
        <p:spPr>
          <a:xfrm>
            <a:off x="1103312" y="4191000"/>
            <a:ext cx="7132637" cy="685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100" b="1" dirty="0" smtClean="0">
                <a:solidFill>
                  <a:srgbClr val="FFD169"/>
                </a:solidFill>
                <a:cs typeface="Arial"/>
              </a:rPr>
              <a:t>VASS-</a:t>
            </a:r>
            <a:r>
              <a:rPr lang="en-US" sz="4100" b="1" dirty="0" err="1" smtClean="0">
                <a:solidFill>
                  <a:srgbClr val="FFD169"/>
                </a:solidFill>
                <a:cs typeface="Arial"/>
              </a:rPr>
              <a:t>VASBO</a:t>
            </a:r>
            <a:r>
              <a:rPr lang="en-US" sz="4100" b="1" dirty="0" smtClean="0">
                <a:solidFill>
                  <a:srgbClr val="FFD169"/>
                </a:solidFill>
                <a:cs typeface="Arial"/>
              </a:rPr>
              <a:t> Workshop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600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600" b="1" dirty="0">
              <a:solidFill>
                <a:schemeClr val="tx2"/>
              </a:solidFill>
              <a:latin typeface="Corbe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3856" y="4972483"/>
            <a:ext cx="60515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December 15, </a:t>
            </a:r>
            <a:r>
              <a:rPr lang="en-US" sz="2400" b="1" dirty="0">
                <a:solidFill>
                  <a:prstClr val="white"/>
                </a:solidFill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248400"/>
            <a:ext cx="817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Leslie Peterson, Assistant Superintendent, Arlington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9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F973547-D947-3E47-9EB0-04C16C85676F}" type="slidenum">
              <a:rPr lang="en-US" sz="1600" b="1" smtClean="0"/>
              <a:pPr algn="l"/>
              <a:t>10</a:t>
            </a:fld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-228600"/>
            <a:ext cx="9296400" cy="85451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977143"/>
            <a:ext cx="8277225" cy="76041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Meetings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4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7018338" cy="760412"/>
          </a:xfrm>
        </p:spPr>
        <p:txBody>
          <a:bodyPr/>
          <a:lstStyle/>
          <a:p>
            <a:r>
              <a:rPr lang="en-US" dirty="0" smtClean="0"/>
              <a:t>Community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51" y="1292179"/>
            <a:ext cx="7162800" cy="5060951"/>
          </a:xfrm>
        </p:spPr>
        <p:txBody>
          <a:bodyPr/>
          <a:lstStyle/>
          <a:p>
            <a:r>
              <a:rPr lang="en-US" dirty="0" smtClean="0"/>
              <a:t>Joint Budget Forum with County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Community Budget Forums</a:t>
            </a:r>
          </a:p>
          <a:p>
            <a:r>
              <a:rPr lang="en-US" dirty="0" smtClean="0"/>
              <a:t>Spanish Community Budget Forum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Key Stakeholders Meetings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Includes representatives from community and advisory groups</a:t>
            </a:r>
          </a:p>
          <a:p>
            <a:r>
              <a:rPr lang="en-US" dirty="0" smtClean="0"/>
              <a:t>Sounding Board Meetings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Public Hearings</a:t>
            </a:r>
          </a:p>
          <a:p>
            <a:r>
              <a:rPr lang="en-US" dirty="0" smtClean="0"/>
              <a:t>School Board Meetings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Budget Work Sessions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200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8480612"/>
          </a:xfrm>
          <a:prstGeom prst="rect">
            <a:avLst/>
          </a:prstGeom>
        </p:spPr>
      </p:pic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663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7018338" cy="760412"/>
          </a:xfrm>
        </p:spPr>
        <p:txBody>
          <a:bodyPr/>
          <a:lstStyle/>
          <a:p>
            <a:r>
              <a:rPr lang="en-US" dirty="0" smtClean="0"/>
              <a:t>Citizen’s Guide to the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987"/>
            <a:ext cx="6789738" cy="5368925"/>
          </a:xfrm>
        </p:spPr>
        <p:txBody>
          <a:bodyPr/>
          <a:lstStyle/>
          <a:p>
            <a:r>
              <a:rPr lang="en-US" sz="3000" dirty="0" smtClean="0"/>
              <a:t>Explains budget in simple terms</a:t>
            </a:r>
          </a:p>
          <a:p>
            <a:r>
              <a:rPr lang="en-US" sz="3000" dirty="0" smtClean="0"/>
              <a:t>Lots of charts and graphs</a:t>
            </a:r>
          </a:p>
          <a:p>
            <a:r>
              <a:rPr lang="en-US" sz="3000" dirty="0" smtClean="0"/>
              <a:t>Includes: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School Board’s mission, visions, core values, and Strategic Plan goals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Overview of budget development process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Revenue and expenditures information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School system demographics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Statistics on spending and efficiency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Facilities capacity and projects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Challenges in coming and out years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FAQs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F973547-D947-3E47-9EB0-04C16C85676F}" type="slidenum">
              <a:rPr lang="en-US" sz="1600" b="1" smtClean="0"/>
              <a:pPr algn="l"/>
              <a:t>13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6934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7924800"/>
          </a:xfrm>
          <a:prstGeom prst="rect">
            <a:avLst/>
          </a:prstGeom>
        </p:spPr>
      </p:pic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977143"/>
            <a:ext cx="8277225" cy="76041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Summary/Press Packet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9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Executive Summary/Press Packet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295400"/>
            <a:ext cx="8499475" cy="4621213"/>
          </a:xfrm>
        </p:spPr>
        <p:txBody>
          <a:bodyPr/>
          <a:lstStyle/>
          <a:p>
            <a:r>
              <a:rPr lang="en-US" sz="2600" dirty="0" smtClean="0"/>
              <a:t>Forced by Circumstances</a:t>
            </a:r>
          </a:p>
          <a:p>
            <a:r>
              <a:rPr lang="en-US" sz="2600" dirty="0" smtClean="0"/>
              <a:t>Introductory Section of Budget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Executive Summary</a:t>
            </a:r>
          </a:p>
          <a:p>
            <a:r>
              <a:rPr lang="en-US" sz="2600" dirty="0" smtClean="0"/>
              <a:t>Surprising Result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Community loved it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 so intimidating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F973547-D947-3E47-9EB0-04C16C85676F}" type="slidenum">
              <a:rPr lang="en-US" sz="1600" b="1" smtClean="0"/>
              <a:pPr algn="l"/>
              <a:t>15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9125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30794" y="0"/>
            <a:ext cx="13974794" cy="6324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977143"/>
            <a:ext cx="8277225" cy="76041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“At a Glance” Trifold Brochure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6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“At a Glance” Trifold Brochure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524000"/>
            <a:ext cx="8499475" cy="4392613"/>
          </a:xfrm>
        </p:spPr>
        <p:txBody>
          <a:bodyPr/>
          <a:lstStyle/>
          <a:p>
            <a:r>
              <a:rPr lang="en-US" sz="2600" dirty="0" smtClean="0"/>
              <a:t>Supplemental Tool</a:t>
            </a:r>
          </a:p>
          <a:p>
            <a:r>
              <a:rPr lang="en-US" sz="2600" dirty="0" smtClean="0"/>
              <a:t>Small and Portable</a:t>
            </a:r>
          </a:p>
          <a:p>
            <a:r>
              <a:rPr lang="en-US" sz="2600" dirty="0" smtClean="0"/>
              <a:t>Mostly Charts and Graphs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Easy to Understand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26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F973547-D947-3E47-9EB0-04C16C85676F}" type="slidenum">
              <a:rPr lang="en-US" sz="1600" b="1" smtClean="0"/>
              <a:pPr algn="l"/>
              <a:t>17</a:t>
            </a:fld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86"/>
          <a:stretch/>
        </p:blipFill>
        <p:spPr>
          <a:xfrm>
            <a:off x="4960790" y="2472741"/>
            <a:ext cx="3962400" cy="39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3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Summary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371600"/>
            <a:ext cx="8499475" cy="5349875"/>
          </a:xfrm>
        </p:spPr>
        <p:txBody>
          <a:bodyPr/>
          <a:lstStyle/>
          <a:p>
            <a:r>
              <a:rPr lang="en-US" sz="2600" dirty="0" smtClean="0"/>
              <a:t>School Board Provided Foundation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Budget Standards and Guiding Principles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Priorities and Budget Direction</a:t>
            </a:r>
          </a:p>
          <a:p>
            <a:r>
              <a:rPr lang="en-US" sz="2600" dirty="0" smtClean="0"/>
              <a:t>Multi-pronged Approach to Community Engagement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 be changed from year to year</a:t>
            </a:r>
          </a:p>
          <a:p>
            <a:r>
              <a:rPr lang="en-US" sz="2600" dirty="0" smtClean="0"/>
              <a:t>Created More Opportunities for Feedback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Wide Distribution of Materials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Posted on web site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Emailed to all subscribers of school network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Printed and distributed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To all schools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At every community meeting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sz="26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F973547-D947-3E47-9EB0-04C16C85676F}" type="slidenum">
              <a:rPr lang="en-US" sz="1600" b="1" smtClean="0"/>
              <a:pPr algn="l"/>
              <a:t>18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6612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Summary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99475" cy="4392613"/>
          </a:xfrm>
        </p:spPr>
        <p:txBody>
          <a:bodyPr/>
          <a:lstStyle/>
          <a:p>
            <a:r>
              <a:rPr lang="en-US" sz="2600" dirty="0" smtClean="0"/>
              <a:t>Resulted in: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Greater community participation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Deeper community understanding of inherent trade-offs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Insight into: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What community felt was important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What they were willing to give up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Increased support of budget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Community advocated for budget at County level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County support of budget grew over 4% each year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sz="26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F973547-D947-3E47-9EB0-04C16C85676F}" type="slidenum">
              <a:rPr lang="en-US" sz="1600" b="1" smtClean="0"/>
              <a:pPr algn="l"/>
              <a:t>19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6997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0217"/>
            <a:ext cx="7848600" cy="4906964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Great Recession</a:t>
            </a:r>
          </a:p>
          <a:p>
            <a:r>
              <a:rPr lang="en-US" dirty="0" smtClean="0"/>
              <a:t>School Board Direction</a:t>
            </a:r>
          </a:p>
          <a:p>
            <a:r>
              <a:rPr lang="en-US" dirty="0" smtClean="0"/>
              <a:t>Online Budget Balancing Tool</a:t>
            </a:r>
          </a:p>
          <a:p>
            <a:r>
              <a:rPr lang="en-US" dirty="0" smtClean="0"/>
              <a:t>Community Engagement Budget Calendar</a:t>
            </a:r>
          </a:p>
          <a:p>
            <a:r>
              <a:rPr lang="en-US" dirty="0" smtClean="0"/>
              <a:t>Community Budget Meetings</a:t>
            </a:r>
          </a:p>
          <a:p>
            <a:r>
              <a:rPr lang="en-US" dirty="0" smtClean="0"/>
              <a:t>“Citizen’s Guide to Understanding the Budget”</a:t>
            </a:r>
          </a:p>
          <a:p>
            <a:r>
              <a:rPr lang="en-US" dirty="0" smtClean="0"/>
              <a:t>Executive Summary Budget/Press Packet</a:t>
            </a:r>
          </a:p>
          <a:p>
            <a:r>
              <a:rPr lang="en-US" dirty="0" smtClean="0"/>
              <a:t>“At a Glance” Brochure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1955B0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A22"/>
              </a:buClr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solidFill>
                  <a:srgbClr val="898989"/>
                </a:solidFill>
                <a:cs typeface="Arial" panose="020B0604020202020204" pitchFamily="34" charset="0"/>
              </a:rPr>
              <a:t>2</a:t>
            </a:r>
            <a:endParaRPr lang="en-US" altLang="en-US" sz="1600" b="1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6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47133" y="2654300"/>
            <a:ext cx="8441267" cy="1316038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C</a:t>
            </a:r>
            <a:r>
              <a:rPr lang="en-US" altLang="en-US" sz="3600" dirty="0" smtClean="0"/>
              <a:t>ommunity Engagement</a:t>
            </a:r>
            <a:br>
              <a:rPr lang="en-US" altLang="en-US" sz="3600" dirty="0" smtClean="0"/>
            </a:br>
            <a:r>
              <a:rPr lang="en-US" altLang="en-US" sz="3600" dirty="0" smtClean="0"/>
              <a:t>in the Budget Process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2400" dirty="0"/>
          </a:p>
        </p:txBody>
      </p:sp>
      <p:sp>
        <p:nvSpPr>
          <p:cNvPr id="16385" name="Subtitle 2"/>
          <p:cNvSpPr>
            <a:spLocks noGrp="1"/>
          </p:cNvSpPr>
          <p:nvPr>
            <p:ph type="subTitle" idx="1"/>
          </p:nvPr>
        </p:nvSpPr>
        <p:spPr>
          <a:xfrm>
            <a:off x="1103312" y="4191000"/>
            <a:ext cx="7132637" cy="685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100" b="1" dirty="0" smtClean="0">
                <a:solidFill>
                  <a:srgbClr val="FFD169"/>
                </a:solidFill>
                <a:cs typeface="Arial"/>
              </a:rPr>
              <a:t>VASS-</a:t>
            </a:r>
            <a:r>
              <a:rPr lang="en-US" sz="4100" b="1" dirty="0" err="1" smtClean="0">
                <a:solidFill>
                  <a:srgbClr val="FFD169"/>
                </a:solidFill>
                <a:cs typeface="Arial"/>
              </a:rPr>
              <a:t>VASBO</a:t>
            </a:r>
            <a:r>
              <a:rPr lang="en-US" sz="4100" b="1" dirty="0" smtClean="0">
                <a:solidFill>
                  <a:srgbClr val="FFD169"/>
                </a:solidFill>
                <a:cs typeface="Arial"/>
              </a:rPr>
              <a:t> Workshop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600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600" b="1" dirty="0">
              <a:solidFill>
                <a:schemeClr val="tx2"/>
              </a:solidFill>
              <a:latin typeface="Corbe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3856" y="4972483"/>
            <a:ext cx="60515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December 15, </a:t>
            </a:r>
            <a:r>
              <a:rPr lang="en-US" sz="2400" b="1" dirty="0">
                <a:solidFill>
                  <a:prstClr val="white"/>
                </a:solidFill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248400"/>
            <a:ext cx="817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Leslie Peterson, Assistant Superintendent, Arlington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8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sz="2700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F973547-D947-3E47-9EB0-04C16C85676F}" type="slidenum">
              <a:rPr lang="en-US" sz="1600" b="1" smtClean="0"/>
              <a:pPr algn="l"/>
              <a:t>3</a:t>
            </a:fld>
            <a:endParaRPr lang="en-US" sz="16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934200" cy="3987006"/>
          </a:xfrm>
        </p:spPr>
        <p:txBody>
          <a:bodyPr/>
          <a:lstStyle/>
          <a:p>
            <a:r>
              <a:rPr lang="en-US" dirty="0" smtClean="0"/>
              <a:t>Community Criticisms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 involved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Didn’t get adequate information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Budget not transparent</a:t>
            </a:r>
          </a:p>
          <a:p>
            <a:r>
              <a:rPr lang="en-US" dirty="0" smtClean="0"/>
              <a:t>Lengthy Public Hearings</a:t>
            </a:r>
          </a:p>
          <a:p>
            <a:r>
              <a:rPr lang="en-US" dirty="0" smtClean="0"/>
              <a:t>No Real Direction from School Board</a:t>
            </a:r>
          </a:p>
          <a:p>
            <a:r>
              <a:rPr lang="en-US" dirty="0" smtClean="0"/>
              <a:t>Great Recession Struck</a:t>
            </a:r>
          </a:p>
        </p:txBody>
      </p:sp>
      <p:pic>
        <p:nvPicPr>
          <p:cNvPr id="7" name="Picture 2" descr="D:\John's photos\NewES1_BLPC_120906\IMG_38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58" t="3261" r="29922"/>
          <a:stretch/>
        </p:blipFill>
        <p:spPr bwMode="auto">
          <a:xfrm>
            <a:off x="6324600" y="1143000"/>
            <a:ext cx="2435507" cy="259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12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Recession</a:t>
            </a:r>
            <a:endParaRPr lang="en-US" sz="2700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F973547-D947-3E47-9EB0-04C16C85676F}" type="slidenum">
              <a:rPr lang="en-US" sz="1600" b="1" smtClean="0"/>
              <a:pPr algn="l"/>
              <a:t>4</a:t>
            </a:fld>
            <a:endParaRPr lang="en-US" sz="16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444206"/>
          </a:xfrm>
        </p:spPr>
        <p:txBody>
          <a:bodyPr/>
          <a:lstStyle/>
          <a:p>
            <a:r>
              <a:rPr lang="en-US" dirty="0" smtClean="0"/>
              <a:t>Superintendent’s First Budget</a:t>
            </a:r>
          </a:p>
          <a:p>
            <a:r>
              <a:rPr lang="en-US" dirty="0" smtClean="0"/>
              <a:t>$44 Million Budget Gap</a:t>
            </a:r>
          </a:p>
          <a:p>
            <a:r>
              <a:rPr lang="en-US" dirty="0" smtClean="0"/>
              <a:t>Wanted Community Input and Buy-In</a:t>
            </a:r>
          </a:p>
          <a:p>
            <a:r>
              <a:rPr lang="en-US" dirty="0"/>
              <a:t>Needed School </a:t>
            </a:r>
            <a:r>
              <a:rPr lang="en-US" dirty="0" smtClean="0"/>
              <a:t>Board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04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 Board Direction</a:t>
            </a:r>
            <a:endParaRPr lang="en-US" sz="2700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F973547-D947-3E47-9EB0-04C16C85676F}" type="slidenum">
              <a:rPr lang="en-US" sz="1600" b="1" smtClean="0"/>
              <a:pPr algn="l"/>
              <a:t>5</a:t>
            </a:fld>
            <a:endParaRPr lang="en-US" sz="16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25206"/>
          </a:xfrm>
        </p:spPr>
        <p:txBody>
          <a:bodyPr/>
          <a:lstStyle/>
          <a:p>
            <a:r>
              <a:rPr lang="en-US" dirty="0" smtClean="0"/>
              <a:t>Needed a Framework and Direction</a:t>
            </a:r>
          </a:p>
          <a:p>
            <a:r>
              <a:rPr lang="en-US" dirty="0" smtClean="0"/>
              <a:t>Developed Budget Standards and Guiding Principles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Budget framework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Grounded in Strategic Plan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Guides budget development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Foundation for budget discussions with County</a:t>
            </a:r>
          </a:p>
          <a:p>
            <a:r>
              <a:rPr lang="en-US" dirty="0" smtClean="0"/>
              <a:t>Created Budget Direction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Provided specific instruction around budget</a:t>
            </a:r>
          </a:p>
          <a:p>
            <a:r>
              <a:rPr lang="en-US" dirty="0" smtClean="0"/>
              <a:t>Established School Board Priorities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 focus their work during the year</a:t>
            </a:r>
          </a:p>
        </p:txBody>
      </p:sp>
    </p:spTree>
    <p:extLst>
      <p:ext uri="{BB962C8B-B14F-4D97-AF65-F5344CB8AC3E}">
        <p14:creationId xmlns:p14="http://schemas.microsoft.com/office/powerpoint/2010/main" xmlns="" val="36000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52600" y="-152400"/>
            <a:ext cx="12733867" cy="7162800"/>
          </a:xfrm>
          <a:prstGeom prst="rect">
            <a:avLst/>
          </a:prstGeo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3" y="6097587"/>
            <a:ext cx="8277225" cy="76041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Budget Balancing Tool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5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Budget Balancing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7543799" cy="4773613"/>
          </a:xfrm>
        </p:spPr>
        <p:txBody>
          <a:bodyPr/>
          <a:lstStyle/>
          <a:p>
            <a:r>
              <a:rPr lang="en-US" dirty="0" smtClean="0"/>
              <a:t>Great Recession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Resulted in $44 million budget gap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Difficult Decisions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Needed Community Buy-in</a:t>
            </a:r>
          </a:p>
          <a:p>
            <a:r>
              <a:rPr lang="en-US" dirty="0" smtClean="0"/>
              <a:t>Developed Tool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Community could choose how to balance budget</a:t>
            </a:r>
          </a:p>
          <a:p>
            <a:r>
              <a:rPr lang="en-US" dirty="0" smtClean="0"/>
              <a:t>Resulted In: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Community awareness of budget gap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Difficulty of deciding between options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Buy-in for eventual decisions made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8946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7696199"/>
          </a:xfrm>
          <a:prstGeom prst="rect">
            <a:avLst/>
          </a:prstGeom>
        </p:spPr>
      </p:pic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977143"/>
            <a:ext cx="8277225" cy="76041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Engagement Calendar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6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7018338" cy="760412"/>
          </a:xfrm>
        </p:spPr>
        <p:txBody>
          <a:bodyPr/>
          <a:lstStyle/>
          <a:p>
            <a:r>
              <a:rPr lang="en-US" dirty="0" smtClean="0"/>
              <a:t>Community Engagement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7162800" cy="2667001"/>
          </a:xfrm>
        </p:spPr>
        <p:txBody>
          <a:bodyPr/>
          <a:lstStyle/>
          <a:p>
            <a:r>
              <a:rPr lang="en-US" dirty="0" smtClean="0"/>
              <a:t>All Community Engagement Opportunities</a:t>
            </a:r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Easy to Use</a:t>
            </a:r>
          </a:p>
          <a:p>
            <a:r>
              <a:rPr lang="en-US" dirty="0" smtClean="0"/>
              <a:t>Color Coded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Widely Distributed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/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37"/>
          <a:stretch/>
        </p:blipFill>
        <p:spPr>
          <a:xfrm>
            <a:off x="4724400" y="2399383"/>
            <a:ext cx="3925243" cy="38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9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14689</TotalTime>
  <Words>590</Words>
  <Application>Microsoft Office PowerPoint</Application>
  <PresentationFormat>On-screen Show (4:3)</PresentationFormat>
  <Paragraphs>152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2_Office Theme</vt:lpstr>
      <vt:lpstr>  Community Engagement in the Budget Process  </vt:lpstr>
      <vt:lpstr>Overview</vt:lpstr>
      <vt:lpstr>Background</vt:lpstr>
      <vt:lpstr>Great Recession</vt:lpstr>
      <vt:lpstr>School Board Direction</vt:lpstr>
      <vt:lpstr>Slide 6</vt:lpstr>
      <vt:lpstr>Online Budget Balancing Tool</vt:lpstr>
      <vt:lpstr>Slide 8</vt:lpstr>
      <vt:lpstr>Community Engagement Calendar</vt:lpstr>
      <vt:lpstr>Slide 10</vt:lpstr>
      <vt:lpstr>Community Meetings</vt:lpstr>
      <vt:lpstr>Slide 12</vt:lpstr>
      <vt:lpstr>Citizen’s Guide to the Budget</vt:lpstr>
      <vt:lpstr>Slide 14</vt:lpstr>
      <vt:lpstr>Executive Summary/Press Packet</vt:lpstr>
      <vt:lpstr>Slide 16</vt:lpstr>
      <vt:lpstr>“At a Glance” Trifold Brochure</vt:lpstr>
      <vt:lpstr>Summary</vt:lpstr>
      <vt:lpstr>Summary</vt:lpstr>
      <vt:lpstr>  Community Engagement in the Budget Process  </vt:lpstr>
    </vt:vector>
  </TitlesOfParts>
  <Company>Arlington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Reed Opens September 2021</dc:title>
  <dc:creator>White, Lionel</dc:creator>
  <cp:lastModifiedBy>Liza Scallet</cp:lastModifiedBy>
  <cp:revision>205</cp:revision>
  <cp:lastPrinted>2016-06-14T23:35:13Z</cp:lastPrinted>
  <dcterms:created xsi:type="dcterms:W3CDTF">2016-06-07T12:36:47Z</dcterms:created>
  <dcterms:modified xsi:type="dcterms:W3CDTF">2016-12-12T17:56:47Z</dcterms:modified>
</cp:coreProperties>
</file>